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92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1" r:id="rId15"/>
    <p:sldId id="293" r:id="rId16"/>
    <p:sldId id="297" r:id="rId17"/>
    <p:sldId id="298" r:id="rId18"/>
    <p:sldId id="299" r:id="rId19"/>
    <p:sldId id="300" r:id="rId20"/>
    <p:sldId id="301" r:id="rId21"/>
    <p:sldId id="302" r:id="rId22"/>
    <p:sldId id="296" r:id="rId23"/>
    <p:sldId id="272" r:id="rId24"/>
    <p:sldId id="274" r:id="rId25"/>
    <p:sldId id="275" r:id="rId26"/>
    <p:sldId id="276" r:id="rId27"/>
    <p:sldId id="277" r:id="rId28"/>
    <p:sldId id="304" r:id="rId29"/>
    <p:sldId id="303" r:id="rId30"/>
    <p:sldId id="279" r:id="rId31"/>
    <p:sldId id="273" r:id="rId32"/>
    <p:sldId id="260" r:id="rId33"/>
    <p:sldId id="291" r:id="rId34"/>
    <p:sldId id="2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6FFDD"/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Электромагнитные колебания</a:t>
            </a:r>
          </a:p>
        </p:txBody>
      </p:sp>
    </p:spTree>
    <p:extLst>
      <p:ext uri="{BB962C8B-B14F-4D97-AF65-F5344CB8AC3E}">
        <p14:creationId xmlns:p14="http://schemas.microsoft.com/office/powerpoint/2010/main" val="7388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4729" y="404664"/>
                <a:ext cx="3976014" cy="3395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/>
                  <a:t>Конец второй четверти: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 </a:t>
                </a:r>
                <a:r>
                  <a:rPr lang="ru-RU" sz="2400" b="1" i="1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 smtClean="0"/>
                          <m:t>2</m:t>
                        </m:r>
                      </m:den>
                    </m:f>
                  </m:oMath>
                </a14:m>
                <a:endParaRPr lang="ru-RU" sz="2400" b="1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Конденсатор </a:t>
                </a:r>
                <a:r>
                  <a:rPr lang="ru-RU" sz="2400" dirty="0"/>
                  <a:t>полностью перезарядился,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его </a:t>
                </a:r>
                <a:r>
                  <a:rPr lang="ru-RU" sz="2400" dirty="0"/>
                  <a:t>заряд опять </a:t>
                </a:r>
                <a:r>
                  <a:rPr lang="ru-RU" sz="2400" dirty="0" smtClean="0"/>
                  <a:t>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(</a:t>
                </a:r>
                <a:r>
                  <a:rPr lang="ru-RU" sz="2400" dirty="0"/>
                  <a:t>но полярность другая).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i="1" dirty="0" smtClean="0"/>
                  <a:t>I</a:t>
                </a:r>
                <a:r>
                  <a:rPr lang="en-US" sz="2400" dirty="0" smtClean="0"/>
                  <a:t> = 0</a:t>
                </a:r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9" y="404664"/>
                <a:ext cx="3976014" cy="3395798"/>
              </a:xfrm>
              <a:blipFill rotWithShape="1">
                <a:blip r:embed="rId2"/>
                <a:stretch>
                  <a:fillRect l="-2454" t="-1436" b="-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3936" y="430666"/>
            <a:ext cx="50232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Аналогия: </a:t>
            </a:r>
            <a:endParaRPr lang="en-US" sz="2400" b="1" dirty="0" smtClean="0"/>
          </a:p>
          <a:p>
            <a:r>
              <a:rPr lang="ru-RU" sz="2400" dirty="0"/>
              <a:t>Маятник </a:t>
            </a:r>
            <a:r>
              <a:rPr lang="ru-RU" sz="2400" dirty="0" smtClean="0"/>
              <a:t>находится в крайней левой точке. </a:t>
            </a:r>
          </a:p>
          <a:p>
            <a:r>
              <a:rPr lang="ru-RU" sz="2400" dirty="0" smtClean="0"/>
              <a:t>Его </a:t>
            </a:r>
            <a:r>
              <a:rPr lang="ru-RU" sz="2400" dirty="0"/>
              <a:t>скорость </a:t>
            </a:r>
            <a:r>
              <a:rPr lang="ru-RU" sz="2400" dirty="0" smtClean="0"/>
              <a:t>равна нулю. </a:t>
            </a:r>
            <a:r>
              <a:rPr lang="ru-RU" sz="2400" dirty="0"/>
              <a:t>Деформация пружины </a:t>
            </a:r>
            <a:r>
              <a:rPr lang="ru-RU" sz="2400" dirty="0" smtClean="0"/>
              <a:t>максимальна.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901236"/>
            <a:ext cx="2798469" cy="21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44" y="3921127"/>
            <a:ext cx="4586265" cy="202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4729" y="404664"/>
                <a:ext cx="3976014" cy="339579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Третья четверть: </a:t>
                </a:r>
                <a:endParaRPr lang="en-US" sz="24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 smtClean="0"/>
                          <m:t>2</m:t>
                        </m:r>
                      </m:den>
                    </m:f>
                  </m:oMath>
                </a14:m>
                <a:r>
                  <a:rPr lang="ru-RU" sz="2400" b="1" i="1" dirty="0" smtClean="0"/>
                  <a:t> </a:t>
                </a:r>
                <a:r>
                  <a:rPr lang="ru-RU" sz="2400" b="1" i="1" dirty="0"/>
                  <a:t>&lt; t &lt;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/>
                          <m:t>4</m:t>
                        </m:r>
                      </m:den>
                    </m:f>
                  </m:oMath>
                </a14:m>
                <a:endParaRPr lang="en-US" sz="2400" b="1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Началась </a:t>
                </a:r>
                <a:r>
                  <a:rPr lang="ru-RU" sz="2400" dirty="0"/>
                  <a:t>вторая половина периода колебаний; процессы пошли в обратном направлении.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Конденсатор разряжается</a:t>
                </a:r>
                <a:r>
                  <a:rPr lang="en-US" sz="2400" dirty="0" smtClean="0"/>
                  <a:t>.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Ток увеличивается, но направлен в противоположную сторону.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9" y="404664"/>
                <a:ext cx="3976014" cy="3395798"/>
              </a:xfrm>
              <a:blipFill rotWithShape="1">
                <a:blip r:embed="rId2"/>
                <a:stretch>
                  <a:fillRect l="-1994" t="-3052" r="-1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3936" y="430666"/>
            <a:ext cx="5023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Аналогия: </a:t>
            </a:r>
            <a:endParaRPr lang="en-US" sz="2400" b="1" dirty="0" smtClean="0"/>
          </a:p>
          <a:p>
            <a:r>
              <a:rPr lang="ru-RU" sz="2400" dirty="0"/>
              <a:t>Маятник двигается обратно: от правой крайней точки к положению </a:t>
            </a:r>
            <a:r>
              <a:rPr lang="ru-RU" sz="2400" dirty="0" smtClean="0"/>
              <a:t>равновесия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0" y="4365104"/>
            <a:ext cx="2668916" cy="199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18" y="3740014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6794" y="4365104"/>
            <a:ext cx="5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79" y="4177735"/>
            <a:ext cx="4032448" cy="22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5454434" y="4073389"/>
            <a:ext cx="760753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4729" y="404664"/>
                <a:ext cx="3976014" cy="280831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400" b="1" dirty="0" smtClean="0"/>
                  <a:t>Конец третьей четверти: 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ru-RU" sz="2400" b="1" i="1" dirty="0" smtClean="0"/>
                  <a:t>t </a:t>
                </a:r>
                <a:r>
                  <a:rPr lang="ru-RU" sz="2400" b="1" i="1" dirty="0"/>
                  <a:t>= </a:t>
                </a:r>
                <a:r>
                  <a:rPr lang="en-US" sz="2400" b="1" i="1" dirty="0" smtClean="0"/>
                  <a:t>3</a:t>
                </a:r>
                <a:r>
                  <a:rPr lang="ru-RU" sz="24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/>
                          <m:t>4</m:t>
                        </m:r>
                      </m:den>
                    </m:f>
                  </m:oMath>
                </a14:m>
                <a:endParaRPr lang="ru-RU" sz="2400" b="1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Конденсатор </a:t>
                </a:r>
                <a:r>
                  <a:rPr lang="ru-RU" sz="2400" dirty="0"/>
                  <a:t>полностью </a:t>
                </a:r>
                <a:r>
                  <a:rPr lang="ru-RU" sz="2400" dirty="0" smtClean="0"/>
                  <a:t>разрядился</a:t>
                </a:r>
                <a:r>
                  <a:rPr lang="en-US" sz="2400" dirty="0" smtClean="0"/>
                  <a:t>   </a:t>
                </a:r>
                <a:r>
                  <a:rPr lang="en-US" sz="2400" b="1" i="1" dirty="0" smtClean="0"/>
                  <a:t>q</a:t>
                </a:r>
                <a:r>
                  <a:rPr lang="en-US" sz="2400" dirty="0" smtClean="0"/>
                  <a:t> </a:t>
                </a:r>
                <a:r>
                  <a:rPr lang="ru-RU" sz="2400" dirty="0"/>
                  <a:t>=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0</a:t>
                </a:r>
                <a:r>
                  <a:rPr lang="ru-RU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Сила </a:t>
                </a:r>
                <a:r>
                  <a:rPr lang="ru-RU" sz="2400" dirty="0"/>
                  <a:t>тока достигла максимального </a:t>
                </a:r>
                <a:r>
                  <a:rPr lang="ru-RU" sz="2400" dirty="0" smtClean="0"/>
                  <a:t>значения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9" y="404664"/>
                <a:ext cx="3976014" cy="2808311"/>
              </a:xfrm>
              <a:blipFill rotWithShape="1">
                <a:blip r:embed="rId2"/>
                <a:stretch>
                  <a:fillRect l="-1994" t="-1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83936" y="430666"/>
                <a:ext cx="5023257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Аналогия: </a:t>
                </a:r>
                <a:endParaRPr lang="en-US" sz="2400" b="1" dirty="0" smtClean="0"/>
              </a:p>
              <a:p>
                <a:r>
                  <a:rPr lang="ru-RU" sz="2400" dirty="0"/>
                  <a:t>Маятник проходит положение равновесия. Его скорость достигает максимального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800" dirty="0"/>
                  <a:t>. </a:t>
                </a:r>
                <a:r>
                  <a:rPr lang="ru-RU" sz="2400" dirty="0"/>
                  <a:t>Деформация пружины равна нулю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ru-RU" sz="2400" dirty="0"/>
                  <a:t>.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36" y="430666"/>
                <a:ext cx="5023257" cy="2369880"/>
              </a:xfrm>
              <a:prstGeom prst="rect">
                <a:avLst/>
              </a:prstGeom>
              <a:blipFill rotWithShape="1">
                <a:blip r:embed="rId3"/>
                <a:stretch>
                  <a:fillRect l="-1942" t="-2062" b="-5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0462"/>
            <a:ext cx="4605982" cy="19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688124" y="4149080"/>
            <a:ext cx="936104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2729"/>
            <a:ext cx="2598935" cy="200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11" y="3815705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4218" y="3525245"/>
                <a:ext cx="560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sz="3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18" y="3525245"/>
                <a:ext cx="560324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5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0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30666"/>
                <a:ext cx="4120743" cy="3395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Четвёртая четверть: 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ru-RU" sz="2400" b="1" i="1" dirty="0" smtClean="0"/>
                  <a:t>3</a:t>
                </a:r>
                <a:r>
                  <a:rPr lang="ru-RU" sz="24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/>
                          <m:t>4</m:t>
                        </m:r>
                      </m:den>
                    </m:f>
                  </m:oMath>
                </a14:m>
                <a:r>
                  <a:rPr lang="ru-RU" sz="2400" b="1" i="1" dirty="0" smtClean="0"/>
                  <a:t> </a:t>
                </a:r>
                <a:r>
                  <a:rPr lang="ru-RU" sz="2400" b="1" i="1" dirty="0"/>
                  <a:t>&lt; t &lt; </a:t>
                </a:r>
                <a:r>
                  <a:rPr lang="ru-RU" sz="2400" b="1" i="1" dirty="0" smtClean="0"/>
                  <a:t>T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Ток </a:t>
                </a:r>
                <a:r>
                  <a:rPr lang="ru-RU" sz="2400" dirty="0"/>
                  <a:t>убывает, конденсатор заряжается</a:t>
                </a:r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30666"/>
                <a:ext cx="4120743" cy="3395798"/>
              </a:xfrm>
              <a:blipFill rotWithShape="1">
                <a:blip r:embed="rId2"/>
                <a:stretch>
                  <a:fillRect l="-2219" t="-1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3936" y="430666"/>
            <a:ext cx="5023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Аналогия: </a:t>
            </a:r>
            <a:endParaRPr lang="en-US" sz="2400" b="1" dirty="0" smtClean="0"/>
          </a:p>
          <a:p>
            <a:r>
              <a:rPr lang="ru-RU" sz="2400" dirty="0"/>
              <a:t>Маятник продолжает двигаться вправо — от положения равновесия к крайней левой точке.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45024"/>
            <a:ext cx="28340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90" y="3560427"/>
            <a:ext cx="45434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948264" y="3933056"/>
            <a:ext cx="936104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57" y="3661023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6990" y="3348067"/>
            <a:ext cx="5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6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413867"/>
                <a:ext cx="4120743" cy="3395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Конец четвёртой четверти и всего периода</a:t>
                </a:r>
                <a:r>
                  <a:rPr lang="ru-RU" sz="2400" dirty="0" smtClean="0"/>
                  <a:t>: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 </a:t>
                </a:r>
                <a:r>
                  <a:rPr lang="ru-RU" sz="2400" b="1" i="1" dirty="0"/>
                  <a:t>t = </a:t>
                </a:r>
                <a:r>
                  <a:rPr lang="ru-RU" sz="2400" b="1" i="1" dirty="0" smtClean="0"/>
                  <a:t>T</a:t>
                </a:r>
                <a:endParaRPr lang="en-US" sz="2400" b="1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Обратная </a:t>
                </a:r>
                <a:r>
                  <a:rPr lang="ru-RU" sz="2400" dirty="0"/>
                  <a:t>перезарядка конденсатора завершена</a:t>
                </a:r>
                <a:r>
                  <a:rPr lang="ru-RU" sz="2400" dirty="0" smtClean="0"/>
                  <a:t>,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b="1" i="1" dirty="0"/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dirty="0"/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/>
                  <a:t>=0</a:t>
                </a:r>
                <a:r>
                  <a:rPr lang="ru-RU" sz="2400" dirty="0" smtClean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/>
                  <a:t>Совершилось одно полное колебание.</a:t>
                </a:r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13867"/>
                <a:ext cx="4120743" cy="3395798"/>
              </a:xfrm>
              <a:blipFill rotWithShape="1">
                <a:blip r:embed="rId2"/>
                <a:stretch>
                  <a:fillRect l="-2219" t="-1436" r="-2959" b="-1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83936" y="430666"/>
                <a:ext cx="5023257" cy="160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Аналогия: </a:t>
                </a:r>
                <a:endParaRPr lang="en-US" sz="2400" b="1" dirty="0" smtClean="0"/>
              </a:p>
              <a:p>
                <a:r>
                  <a:rPr lang="ru-RU" sz="2400" dirty="0"/>
                  <a:t>Маятник вернулся в исходное положение</a:t>
                </a:r>
                <a:r>
                  <a:rPr lang="ru-RU" sz="2400" dirty="0" smtClean="0"/>
                  <a:t>.</a:t>
                </a:r>
                <a:endParaRPr lang="en-US" sz="2400" dirty="0" smtClean="0"/>
              </a:p>
              <a:p>
                <a:r>
                  <a:rPr lang="ru-RU" sz="2400" i="1" dirty="0" smtClean="0"/>
                  <a:t>Незатухающие</a:t>
                </a:r>
                <a:r>
                  <a:rPr lang="ru-RU" sz="2400" dirty="0" smtClean="0"/>
                  <a:t> колебания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тр</m:t>
                        </m:r>
                      </m:sub>
                    </m:sSub>
                  </m:oMath>
                </a14:m>
                <a:r>
                  <a:rPr lang="ru-RU" sz="2400" dirty="0" smtClean="0"/>
                  <a:t>=0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36" y="430666"/>
                <a:ext cx="5023257" cy="1602811"/>
              </a:xfrm>
              <a:prstGeom prst="rect">
                <a:avLst/>
              </a:prstGeom>
              <a:blipFill rotWithShape="1">
                <a:blip r:embed="rId3"/>
                <a:stretch>
                  <a:fillRect l="-1942" t="-3042" b="-5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28" y="3433749"/>
            <a:ext cx="45434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2" y="3645024"/>
            <a:ext cx="2565083" cy="18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720" y="565907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Рассмотренные электромагнитные колебания являются </a:t>
            </a:r>
            <a:r>
              <a:rPr lang="ru-RU" sz="2400" i="1" dirty="0"/>
              <a:t>незатухающими</a:t>
            </a:r>
            <a:r>
              <a:rPr lang="ru-RU" sz="2400" dirty="0"/>
              <a:t> — они будут </a:t>
            </a:r>
            <a:r>
              <a:rPr lang="ru-RU" sz="2400" dirty="0" smtClean="0"/>
              <a:t>продолжаться </a:t>
            </a:r>
            <a:r>
              <a:rPr lang="ru-RU" sz="2400" dirty="0"/>
              <a:t>бесконечно </a:t>
            </a:r>
            <a:r>
              <a:rPr lang="ru-RU" sz="2400" dirty="0" smtClean="0"/>
              <a:t>долго, так как </a:t>
            </a:r>
            <a:r>
              <a:rPr lang="en-US" sz="2400" b="1" i="1" dirty="0" smtClean="0"/>
              <a:t>R=0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80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Электромагнитные колебания</a:t>
            </a:r>
            <a:endParaRPr lang="ru-RU" dirty="0"/>
          </a:p>
        </p:txBody>
      </p:sp>
      <p:pic>
        <p:nvPicPr>
          <p:cNvPr id="4098" name="Picture 2" descr="http://light-fizika.ru/images/images/11klass/Kolebania/im1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47936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05246" y="88500"/>
            <a:ext cx="568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Половина периода колебания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7009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014" y="66793"/>
            <a:ext cx="6821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Парадоксы колебательного контура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66" y="651568"/>
            <a:ext cx="8680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них впервые проявляются принципиально важные особенности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переменного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тока, отличающие его от постоянного.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494" y="1482565"/>
            <a:ext cx="8138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«точки удивления»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причём они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противоположны. 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29" y="3871235"/>
            <a:ext cx="55245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переменный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причём изменяется не только модуль силы тока, но и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тока. Протекание переменного тока возможно благодаря тому, что при изменениях направления тока происходит </a:t>
            </a:r>
            <a:r>
              <a:rPr lang="ru-RU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перезарядка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конденсатора.</a:t>
            </a:r>
            <a:endParaRPr lang="ru-RU" sz="2400" dirty="0"/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27" y="4287634"/>
            <a:ext cx="3204754" cy="1844858"/>
          </a:xfrm>
          <a:prstGeom prst="rect">
            <a:avLst/>
          </a:prstGeom>
        </p:spPr>
      </p:pic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" y="1944230"/>
            <a:ext cx="8804366" cy="858803"/>
          </a:xfrm>
          <a:prstGeom prst="rect">
            <a:avLst/>
          </a:prstGeom>
        </p:spPr>
      </p:pic>
      <p:pic>
        <p:nvPicPr>
          <p:cNvPr id="20" name="Рисунок 1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" y="2820705"/>
            <a:ext cx="8804366" cy="11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88" y="3621740"/>
            <a:ext cx="4654677" cy="30121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41" y="150891"/>
            <a:ext cx="893745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Ток,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обусловленный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перезарядкой конденсатора, называют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током смещения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(Максвелл). Между пластинами конденсатора он представляет собой не перемещение зарядов (ток проводимости), а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изменяющееся во времени электрическое поле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Оно имеет то общее с током проводимости, что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порождает магнитное поле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Взаимно порождающие друг друга изменяющиеся во времени электрическое и магнитное поля, распространяющиеся в пространстве —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электромагнитные волны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радиопередатчике излучателем служит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разведённые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пластины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конденсатора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64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84" y="186610"/>
            <a:ext cx="8911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катушкой индуктивности происходит всё «в точности наоборот».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663" y="844061"/>
            <a:ext cx="56672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 объяснить, что сила тока в катушке </a:t>
            </a: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бесконечна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хотя разность потенциалов на её концах </a:t>
            </a:r>
            <a:r>
              <a:rPr lang="ru-RU" sz="24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равна нулю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(она равна разности потенциалов на обкладках конденсатора), а сопротивление катушки мы принимаем равным нулю? 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3" y="3586875"/>
            <a:ext cx="8290560" cy="1152246"/>
          </a:xfrm>
          <a:prstGeom prst="rect">
            <a:avLst/>
          </a:prstGeom>
        </p:spPr>
      </p:pic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39" y="1195858"/>
            <a:ext cx="2220820" cy="19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907" y="5031266"/>
            <a:ext cx="8227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исключить невозможное, то, что останется, и будет правдой, сколь бы невероятным оно ни казалось.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9329" y="5998652"/>
            <a:ext cx="2083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Шерлок Холмс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46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07" y="260648"/>
            <a:ext cx="9127713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электрических цепях, так же как и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механических системах, таких как груз на пружине или маятник, могут возникать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свободные колебания.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Такие колебания называются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электромагнитными.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Электромагнитные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колебания </a:t>
            </a:r>
            <a:r>
              <a:rPr lang="ru-RU" i="1" dirty="0">
                <a:solidFill>
                  <a:srgbClr val="C00000"/>
                </a:solidFill>
              </a:rPr>
              <a:t>— это периодические изменения заряда, силы тока и </a:t>
            </a:r>
            <a:r>
              <a:rPr lang="ru-RU" i="1" dirty="0" smtClean="0">
                <a:solidFill>
                  <a:srgbClr val="C00000"/>
                </a:solidFill>
              </a:rPr>
              <a:t>напряжения</a:t>
            </a:r>
            <a:r>
              <a:rPr lang="ru-RU" i="1" dirty="0">
                <a:solidFill>
                  <a:srgbClr val="C00000"/>
                </a:solidFill>
              </a:rPr>
              <a:t>, происходящие в электрической цепи.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Простейшей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системой для наблюдения электро- магнитных колебаний служит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колебательный контур. </a:t>
            </a:r>
          </a:p>
        </p:txBody>
      </p:sp>
    </p:spTree>
    <p:extLst>
      <p:ext uri="{BB962C8B-B14F-4D97-AF65-F5344CB8AC3E}">
        <p14:creationId xmlns:p14="http://schemas.microsoft.com/office/powerpoint/2010/main" val="18864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69" y="189571"/>
            <a:ext cx="8528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при нулевом сопротивлении сила тока была конечной, напряжённость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электрического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 в проводе должна быть равной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нулю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368" y="1573751"/>
            <a:ext cx="8259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Напряжённость </a:t>
            </a: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электрического</a:t>
            </a:r>
            <a:r>
              <a:rPr lang="ru-RU" sz="2400" b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 — </a:t>
            </a: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векторная</a:t>
            </a:r>
            <a:r>
              <a:rPr lang="ru-RU" sz="2400" b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сумма напряжённости</a:t>
            </a: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электростатического </a:t>
            </a:r>
            <a:r>
              <a:rPr lang="ru-RU" sz="2400" b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напряжённости</a:t>
            </a: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вихревого </a:t>
            </a:r>
            <a:r>
              <a:rPr lang="ru-RU" sz="2400" b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электрического поля. </a:t>
            </a:r>
            <a:endParaRPr lang="ru-RU" sz="2400" b="1" dirty="0">
              <a:solidFill>
                <a:srgbClr val="270AB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368" y="2957931"/>
            <a:ext cx="5776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того, что напряжённость результирующего электрического поля в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проводе катушки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равна нулю, следует, что напряжённость вихревого электрического поля в проводе катушки равна по модулю и противоположна по направлению напряжённости электростатического поля. </a:t>
            </a:r>
            <a:endParaRPr lang="ru-RU" sz="2400" dirty="0"/>
          </a:p>
        </p:txBody>
      </p:sp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6" y="3536857"/>
            <a:ext cx="1569103" cy="15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971" y="338596"/>
            <a:ext cx="832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из рассмотрения «точек удивления»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428" y="1450539"/>
            <a:ext cx="838635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Через конденсатор идёт </a:t>
            </a: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переменный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ток вследствие того, что при изменении направления тока происходит перезарядка конденсатора. 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Сила </a:t>
            </a: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переменного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тока в катушке с нулевым омическим сопротивлением конечна, потому что вихревое электрическое поле в проводе катушки компенсирует электростатическое поле.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6389" y="682056"/>
            <a:ext cx="82992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 dirty="0" smtClean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механических колебаниях </a:t>
            </a:r>
            <a:r>
              <a:rPr lang="ru-RU" sz="2400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периодическое превращение энергии из одного вида в другой — кинетической в потенциальную и обратно. </a:t>
            </a:r>
            <a:endParaRPr lang="ru-RU" sz="2400" dirty="0" smtClean="0">
              <a:solidFill>
                <a:srgbClr val="270AB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solidFill>
                <a:srgbClr val="270AB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i="1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электромагнитных явлениях </a:t>
            </a:r>
            <a:r>
              <a:rPr lang="ru-RU" sz="2400" dirty="0" smtClean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400" dirty="0">
                <a:solidFill>
                  <a:srgbClr val="270AB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вида энергии — энергия электрического поля и энергия магнитного поля. </a:t>
            </a:r>
            <a:endParaRPr lang="ru-RU" sz="2400" dirty="0">
              <a:solidFill>
                <a:srgbClr val="27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Энергетические превращения в колебательном контуре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8784976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 smtClean="0">
                    <a:latin typeface="Georgia" pitchFamily="18" charset="0"/>
                  </a:rPr>
                  <a:t>=0</a:t>
                </a:r>
                <a:r>
                  <a:rPr lang="ru-RU" sz="2600" i="1" dirty="0" smtClean="0">
                    <a:latin typeface="Georgia" pitchFamily="18" charset="0"/>
                  </a:rPr>
                  <a:t>, </a:t>
                </a:r>
                <a:r>
                  <a:rPr lang="en-US" sz="2600" i="1" dirty="0" smtClean="0">
                    <a:latin typeface="Georgia" pitchFamily="18" charset="0"/>
                  </a:rPr>
                  <a:t> </a:t>
                </a:r>
                <a:r>
                  <a:rPr lang="ru-RU" sz="2600" i="1" dirty="0" smtClean="0">
                    <a:latin typeface="Georgia" pitchFamily="18" charset="0"/>
                  </a:rPr>
                  <a:t>      </a:t>
                </a:r>
                <a:r>
                  <a:rPr lang="en-US" sz="2600" i="1" dirty="0" smtClean="0">
                    <a:latin typeface="Georgia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600" i="1" dirty="0">
                            <a:latin typeface="Georgia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600" b="0" i="1" dirty="0" smtClean="0">
                            <a:latin typeface="Georgia" pitchFamily="18" charset="0"/>
                          </a:rPr>
                          <m:t>2</m:t>
                        </m:r>
                      </m:den>
                    </m:f>
                    <m:r>
                      <a:rPr lang="ru-RU" sz="2600" i="1" dirty="0">
                        <a:latin typeface="Cambria Math"/>
                      </a:rPr>
                      <m:t> </m:t>
                    </m:r>
                    <m:r>
                      <a:rPr lang="ru-RU" sz="2600" b="0" i="1" dirty="0" smtClean="0">
                        <a:latin typeface="Cambria Math"/>
                      </a:rPr>
                      <m:t>               </m:t>
                    </m:r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>
                    <a:latin typeface="Georgia" pitchFamily="18" charset="0"/>
                  </a:rPr>
                  <a:t>=</a:t>
                </a:r>
                <a:r>
                  <a:rPr lang="en-US" sz="2600" i="1" dirty="0" smtClean="0">
                    <a:latin typeface="Georgia" pitchFamily="18" charset="0"/>
                  </a:rPr>
                  <a:t>0          q=</a:t>
                </a:r>
                <a:r>
                  <a:rPr lang="ru-RU" sz="2600" i="1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ru-RU" sz="2600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b="0" i="1" smtClean="0">
                            <a:latin typeface="Cambria Math"/>
                          </a:rPr>
                          <m:t>маг</m:t>
                        </m:r>
                      </m:sub>
                    </m:sSub>
                  </m:oMath>
                </a14:m>
                <a:r>
                  <a:rPr lang="en-US" sz="2600" dirty="0"/>
                  <a:t>=</a:t>
                </a:r>
                <a:r>
                  <a:rPr lang="en-US" sz="2600" dirty="0" smtClean="0"/>
                  <a:t>0</a:t>
                </a:r>
                <a:r>
                  <a:rPr lang="ru-RU" sz="26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b="0" i="1" smtClean="0">
                            <a:latin typeface="Cambria Math"/>
                          </a:rPr>
                          <m:t>эл</m:t>
                        </m:r>
                      </m:sub>
                    </m:sSub>
                  </m:oMath>
                </a14:m>
                <a:r>
                  <a:rPr lang="en-US" sz="2600" dirty="0"/>
                  <a:t>=</a:t>
                </a:r>
                <a:r>
                  <a:rPr lang="ru-RU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6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b="0" i="1" smtClean="0">
                            <a:latin typeface="Cambria Math"/>
                          </a:rPr>
                          <m:t>пол</m:t>
                        </m:r>
                      </m:sub>
                    </m:sSub>
                  </m:oMath>
                </a14:m>
                <a:r>
                  <a:rPr lang="en-US" sz="2600" dirty="0"/>
                  <a:t>=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маг</m:t>
                        </m:r>
                      </m:sub>
                    </m:sSub>
                    <m:r>
                      <a:rPr lang="ru-RU" sz="26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b="0" i="1" smtClean="0">
                            <a:latin typeface="Cambria Math"/>
                          </a:rPr>
                          <m:t>эл</m:t>
                        </m:r>
                      </m:sub>
                    </m:sSub>
                  </m:oMath>
                </a14:m>
                <a:r>
                  <a:rPr lang="ru-RU" sz="2600" dirty="0" smtClean="0"/>
                  <a:t>=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ru-RU" sz="2600" dirty="0" smtClean="0"/>
              </a:p>
              <a:p>
                <a:pPr marL="0" indent="0">
                  <a:buNone/>
                </a:pPr>
                <a:endParaRPr lang="ru-RU" sz="2600" dirty="0" smtClean="0"/>
              </a:p>
              <a:p>
                <a:pPr marL="0" indent="0">
                  <a:buNone/>
                </a:pPr>
                <a:r>
                  <a:rPr lang="ru-RU" sz="2600" dirty="0" smtClean="0"/>
                  <a:t>2. </a:t>
                </a:r>
                <a:r>
                  <a:rPr lang="en-US" sz="2600" i="1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1" dirty="0"/>
                          <m:t>4</m:t>
                        </m:r>
                      </m:den>
                    </m:f>
                  </m:oMath>
                </a14:m>
                <a:r>
                  <a:rPr lang="ru-RU" sz="2600" i="1" dirty="0" smtClean="0"/>
                  <a:t>    </a:t>
                </a:r>
                <a:r>
                  <a:rPr lang="en-US" sz="2600" i="1" dirty="0" smtClean="0"/>
                  <a:t>   t = 3</a:t>
                </a:r>
                <a:r>
                  <a:rPr lang="ru-RU" sz="28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1" dirty="0"/>
                          <m:t>4</m:t>
                        </m:r>
                      </m:den>
                    </m:f>
                  </m:oMath>
                </a14:m>
                <a:r>
                  <a:rPr lang="en-US" sz="2600" i="1" dirty="0" smtClean="0"/>
                  <a:t>        </a:t>
                </a:r>
                <a:r>
                  <a:rPr lang="ru-RU" sz="26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i="1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/>
                  <a:t>=</a:t>
                </a:r>
                <a:r>
                  <a:rPr lang="ru-RU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6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маг</m:t>
                        </m:r>
                      </m:sub>
                    </m:sSub>
                  </m:oMath>
                </a14:m>
                <a:r>
                  <a:rPr lang="en-US" sz="2600" i="1" dirty="0"/>
                  <a:t>=</a:t>
                </a:r>
                <a:r>
                  <a:rPr lang="ru-RU" sz="26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𝐿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600" i="1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эл</m:t>
                        </m:r>
                      </m:sub>
                    </m:sSub>
                  </m:oMath>
                </a14:m>
                <a:r>
                  <a:rPr lang="en-US" sz="2600" i="1" dirty="0"/>
                  <a:t>=</a:t>
                </a:r>
                <a:r>
                  <a:rPr lang="ru-RU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600" i="1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пол</m:t>
                        </m:r>
                      </m:sub>
                    </m:sSub>
                  </m:oMath>
                </a14:m>
                <a:r>
                  <a:rPr lang="en-US" sz="2600" i="1" dirty="0"/>
                  <a:t>=</a:t>
                </a:r>
                <a:r>
                  <a:rPr lang="ru-RU" sz="26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маг</m:t>
                        </m:r>
                      </m:sub>
                    </m:sSub>
                    <m:r>
                      <a:rPr lang="ru-RU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эл</m:t>
                        </m:r>
                      </m:sub>
                    </m:sSub>
                  </m:oMath>
                </a14:m>
                <a:r>
                  <a:rPr lang="ru-RU" sz="2600" i="1" dirty="0" smtClean="0"/>
                  <a:t>=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𝐿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600" i="1" dirty="0"/>
                  <a:t> </a:t>
                </a:r>
                <a:endParaRPr lang="en-US" sz="2600" i="1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пол</m:t>
                        </m:r>
                      </m:sub>
                    </m:sSub>
                  </m:oMath>
                </a14:m>
                <a:r>
                  <a:rPr lang="en-US" sz="2600" dirty="0"/>
                  <a:t> =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m:rPr>
                        <m:nor/>
                      </m:rPr>
                      <a:rPr lang="en-US" sz="2600" b="0" i="0" dirty="0" smtClean="0"/>
                      <m:t>+</m:t>
                    </m:r>
                    <m:r>
                      <m:rPr>
                        <m:nor/>
                      </m:rPr>
                      <a:rPr lang="ru-RU" sz="2600" dirty="0"/>
                      <m:t> 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𝐿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r>
                  <a:rPr lang="ru-RU" sz="2600" dirty="0" smtClean="0"/>
                  <a:t> (в любой момент)  = </a:t>
                </a:r>
                <a:r>
                  <a:rPr lang="en-US" sz="2600" i="1" dirty="0" err="1" smtClean="0"/>
                  <a:t>const</a:t>
                </a:r>
                <a:endParaRPr lang="ru-RU" sz="2600" i="1" dirty="0" smtClean="0"/>
              </a:p>
              <a:p>
                <a:pPr marL="0" indent="0">
                  <a:buNone/>
                </a:pPr>
                <a:r>
                  <a:rPr lang="ru-RU" sz="2600" dirty="0" smtClean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600" b="0" i="1" smtClean="0">
                            <a:latin typeface="Cambria Math"/>
                          </a:rPr>
                          <m:t>тр</m:t>
                        </m:r>
                      </m:sub>
                    </m:sSub>
                  </m:oMath>
                </a14:m>
                <a:r>
                  <a:rPr lang="ru-RU" sz="2600" dirty="0" smtClean="0"/>
                  <a:t>= 0</a:t>
                </a:r>
                <a:endParaRPr lang="ru-RU" sz="26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8784976" cy="5328592"/>
              </a:xfrm>
              <a:blipFill rotWithShape="1">
                <a:blip r:embed="rId2"/>
                <a:stretch>
                  <a:fillRect l="-1179" b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3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605"/>
            <a:ext cx="8595997" cy="66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00121" y="1124744"/>
                <a:ext cx="936375" cy="62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υ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121" y="1124744"/>
                <a:ext cx="936375" cy="626005"/>
              </a:xfrm>
              <a:prstGeom prst="rect">
                <a:avLst/>
              </a:prstGeom>
              <a:blipFill rotWithShape="1">
                <a:blip r:embed="rId3"/>
                <a:stretch>
                  <a:fillRect l="-10458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76078" y="1124744"/>
                <a:ext cx="761555" cy="581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/>
                  <a:t>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78" y="1124744"/>
                <a:ext cx="761555" cy="581569"/>
              </a:xfrm>
              <a:prstGeom prst="rect">
                <a:avLst/>
              </a:prstGeom>
              <a:blipFill rotWithShape="1">
                <a:blip r:embed="rId4"/>
                <a:stretch>
                  <a:fillRect l="-9600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1866" y="908720"/>
                <a:ext cx="5472608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 smtClean="0"/>
                  <a:t>T = 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endParaRPr lang="ru-RU" sz="40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6" y="908720"/>
                <a:ext cx="5472608" cy="1344984"/>
              </a:xfrm>
              <a:prstGeom prst="rect">
                <a:avLst/>
              </a:prstGeom>
              <a:blipFill rotWithShape="1">
                <a:blip r:embed="rId2"/>
                <a:stretch>
                  <a:fillRect l="-4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866" y="2989025"/>
                <a:ext cx="8074590" cy="9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smtClean="0">
                    <a:solidFill>
                      <a:srgbClr val="C00000"/>
                    </a:solidFill>
                  </a:rPr>
                  <a:t>T = 2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𝑳𝑪</m:t>
                        </m:r>
                      </m:e>
                    </m:rad>
                  </m:oMath>
                </a14:m>
                <a:r>
                  <a:rPr lang="ru-RU" sz="3200" dirty="0" smtClean="0"/>
                  <a:t>         </a:t>
                </a:r>
                <a:r>
                  <a:rPr lang="en-US" sz="3200" dirty="0" smtClean="0"/>
                  <a:t>- </a:t>
                </a:r>
                <a:r>
                  <a:rPr lang="ru-RU" sz="3200" b="1" dirty="0" smtClean="0">
                    <a:solidFill>
                      <a:srgbClr val="7030A0"/>
                    </a:solidFill>
                  </a:rPr>
                  <a:t>формула Томсона</a:t>
                </a:r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6" y="2989025"/>
                <a:ext cx="8074590" cy="900439"/>
              </a:xfrm>
              <a:prstGeom prst="rect">
                <a:avLst/>
              </a:prstGeom>
              <a:blipFill rotWithShape="1">
                <a:blip r:embed="rId3"/>
                <a:stretch>
                  <a:fillRect l="-3474" t="-7432" b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29148" cy="41805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Гармонические колебания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контуре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3"/>
            <a:ext cx="885698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Колебания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называются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гармоническими,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если колеблющаяся величина меняется со временем по закону синуса или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косинуса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Докажем, что колебания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заряда на конденсаторе и силы тока в контуре оказываются гармоническими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Установим правила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выбора знака для заряда конденсатора и для силы тока — ведь при колебаниях эти величины будут принимать как положительные, так и отрицательные значения.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Выберем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положительное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направление обхода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контура, направление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против часовой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стрелки.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3088"/>
            <a:ext cx="4143810" cy="30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29148" cy="41805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Гармонические колебания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контуре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3"/>
            <a:ext cx="8856984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 &gt; 0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если ток течет в положительном направлении.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 &lt; 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если ток течет 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отрицательном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направлении.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97" y="1484784"/>
            <a:ext cx="4143810" cy="30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60179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Заряд конденсатора </a:t>
            </a:r>
            <a:r>
              <a:rPr lang="ru-RU" sz="2400" i="1" dirty="0">
                <a:latin typeface="Georgia" pitchFamily="18" charset="0"/>
              </a:rPr>
              <a:t>q</a:t>
            </a:r>
            <a:r>
              <a:rPr lang="ru-RU" sz="2400" dirty="0"/>
              <a:t> — это заряд той его пластины, на которую течёт положительный ток (т. е. той пластины, на которую указывает стрелка направления обхода). </a:t>
            </a:r>
            <a:endParaRPr lang="en-US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данном случае </a:t>
            </a:r>
            <a:r>
              <a:rPr lang="ru-RU" sz="2400" i="1" dirty="0">
                <a:latin typeface="Georgia" pitchFamily="18" charset="0"/>
              </a:rPr>
              <a:t>q</a:t>
            </a:r>
            <a:r>
              <a:rPr lang="ru-RU" sz="2400" dirty="0"/>
              <a:t> — заряд левой пластины конденсатора.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13264"/>
            <a:ext cx="8784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Величины </a:t>
            </a:r>
            <a:r>
              <a:rPr lang="ru-RU" sz="2400" i="1" dirty="0">
                <a:latin typeface="Georgia" pitchFamily="18" charset="0"/>
              </a:rPr>
              <a:t>q = q(t) </a:t>
            </a:r>
            <a:r>
              <a:rPr lang="ru-RU" sz="2400" dirty="0"/>
              <a:t>и </a:t>
            </a:r>
            <a:r>
              <a:rPr lang="ru-RU" sz="2400" i="1" dirty="0">
                <a:latin typeface="Georgia" pitchFamily="18" charset="0"/>
              </a:rPr>
              <a:t>I = I(t) </a:t>
            </a:r>
            <a:r>
              <a:rPr lang="ru-RU" sz="2400" dirty="0"/>
              <a:t>меняются со временем, но энергия контура остаётся </a:t>
            </a:r>
            <a:r>
              <a:rPr lang="ru-RU" sz="2400" dirty="0" smtClean="0"/>
              <a:t>неизменной</a:t>
            </a:r>
            <a:r>
              <a:rPr lang="ru-RU" sz="2400" dirty="0"/>
              <a:t>: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27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822" y="307366"/>
            <a:ext cx="4933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сохранения энергии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6952" y="6198285"/>
            <a:ext cx="8323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 одной из обкладок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только он меняет знак.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81" y="995878"/>
            <a:ext cx="4553843" cy="12223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23" y="2636912"/>
            <a:ext cx="2286680" cy="137200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083" y="4509120"/>
            <a:ext cx="3027204" cy="68865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1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72" b="57259"/>
          <a:stretch/>
        </p:blipFill>
        <p:spPr>
          <a:xfrm>
            <a:off x="164799" y="1916832"/>
            <a:ext cx="87996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23" y="425972"/>
            <a:ext cx="8784976" cy="36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Колебательный контур </a:t>
            </a:r>
            <a:r>
              <a:rPr lang="ru-RU" i="1" dirty="0">
                <a:solidFill>
                  <a:srgbClr val="C00000"/>
                </a:solidFill>
              </a:rPr>
              <a:t>— это замкнутый контур, образованный последовательно </a:t>
            </a:r>
            <a:r>
              <a:rPr lang="ru-RU" i="1" dirty="0" smtClean="0">
                <a:solidFill>
                  <a:srgbClr val="C00000"/>
                </a:solidFill>
              </a:rPr>
              <a:t>соединёнными </a:t>
            </a:r>
            <a:r>
              <a:rPr lang="ru-RU" i="1" dirty="0">
                <a:solidFill>
                  <a:srgbClr val="C00000"/>
                </a:solidFill>
              </a:rPr>
              <a:t>конденсатором и катушкой.</a:t>
            </a:r>
            <a:endParaRPr lang="ru-RU" i="1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1200"/>
            <a:ext cx="8064897" cy="43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51920" y="5601673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</a:t>
            </a:r>
            <a:r>
              <a:rPr lang="en-US" sz="2400" dirty="0" smtClean="0"/>
              <a:t> – </a:t>
            </a:r>
            <a:r>
              <a:rPr lang="ru-RU" sz="2400" dirty="0" smtClean="0"/>
              <a:t>индуктивность катушки</a:t>
            </a:r>
          </a:p>
          <a:p>
            <a:r>
              <a:rPr lang="ru-RU" sz="2400" b="1" i="1" dirty="0" smtClean="0"/>
              <a:t>С</a:t>
            </a:r>
            <a:r>
              <a:rPr lang="ru-RU" sz="2400" dirty="0" smtClean="0"/>
              <a:t> – электроемкость конденсатора</a:t>
            </a:r>
          </a:p>
          <a:p>
            <a:r>
              <a:rPr lang="en-US" sz="2400" b="1" i="1" dirty="0" smtClean="0"/>
              <a:t>q</a:t>
            </a:r>
            <a:r>
              <a:rPr lang="en-US" sz="2400" dirty="0" smtClean="0"/>
              <a:t>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заряд конденсатора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959312"/>
            <a:ext cx="76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L</a:t>
            </a:r>
            <a:endParaRPr lang="ru-RU" sz="3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6558" y="47971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C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016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3588" y="2060848"/>
                <a:ext cx="8820472" cy="3712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q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t     </a:t>
                </a:r>
              </a:p>
              <a:p>
                <a:r>
                  <a:rPr lang="en-US" sz="4000" b="1" i="1" dirty="0" err="1" smtClean="0">
                    <a:solidFill>
                      <a:srgbClr val="002060"/>
                    </a:solidFill>
                    <a:latin typeface="Georgia" pitchFamily="18" charset="0"/>
                  </a:rPr>
                  <a:t>i</a:t>
                </a:r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 = </a:t>
                </a:r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−</a:t>
                </a:r>
                <a:r>
                  <a:rPr lang="el-GR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q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 </a:t>
                </a:r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sin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t</a:t>
                </a:r>
              </a:p>
              <a:p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 </a:t>
                </a:r>
                <a:r>
                  <a:rPr lang="en-US" sz="4000" b="1" i="1" dirty="0" err="1" smtClean="0">
                    <a:solidFill>
                      <a:srgbClr val="002060"/>
                    </a:solidFill>
                    <a:latin typeface="Georgia" pitchFamily="18" charset="0"/>
                  </a:rPr>
                  <a:t>i</a:t>
                </a:r>
                <a:r>
                  <a:rPr lang="en-US" sz="4000" b="1" i="1" dirty="0" smtClean="0">
                    <a:solidFill>
                      <a:srgbClr val="002060"/>
                    </a:solidFill>
                    <a:latin typeface="Georgia" pitchFamily="18" charset="0"/>
                  </a:rPr>
                  <a:t>= </a:t>
                </a:r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I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sin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I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cos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)</a:t>
                </a:r>
                <a:endParaRPr lang="ru-RU" sz="4000" b="1" i="1" dirty="0">
                  <a:solidFill>
                    <a:srgbClr val="00206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I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=</a:t>
                </a:r>
                <a:r>
                  <a:rPr lang="el-GR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q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en-US" sz="4000" b="1" i="1" dirty="0">
                    <a:solidFill>
                      <a:srgbClr val="002060"/>
                    </a:solidFill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q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ru-RU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002060"/>
                            </a:solidFill>
                            <a:latin typeface="Georgia" pitchFamily="18" charset="0"/>
                          </a:rPr>
                          <m:t>LC</m:t>
                        </m:r>
                      </m:e>
                    </m:rad>
                  </m:oMath>
                </a14:m>
                <a:endParaRPr lang="ru-RU" sz="4000" b="1" i="1" dirty="0">
                  <a:solidFill>
                    <a:srgbClr val="002060"/>
                  </a:solidFill>
                  <a:latin typeface="Georgia" pitchFamily="18" charset="0"/>
                </a:endParaRPr>
              </a:p>
              <a:p>
                <a:r>
                  <a:rPr lang="en-US" sz="4000" b="1" i="1" dirty="0" smtClean="0">
                    <a:solidFill>
                      <a:srgbClr val="002060"/>
                    </a:solidFill>
                  </a:rPr>
                  <a:t>  </a:t>
                </a:r>
                <a:endParaRPr lang="ru-RU" sz="40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8" y="2060848"/>
                <a:ext cx="8820472" cy="3712619"/>
              </a:xfrm>
              <a:prstGeom prst="rect">
                <a:avLst/>
              </a:prstGeom>
              <a:blipFill rotWithShape="1">
                <a:blip r:embed="rId2"/>
                <a:stretch>
                  <a:fillRect l="-2488" t="-3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6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ege-study.ru/wp-content/uploads/2016/04/St2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" y="191120"/>
            <a:ext cx="902320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94" y="2348880"/>
            <a:ext cx="235072" cy="4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571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420888"/>
            <a:ext cx="196117" cy="3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5304" y="2242978"/>
            <a:ext cx="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008" y="2242977"/>
            <a:ext cx="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821" y="730810"/>
            <a:ext cx="5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983" y="5589240"/>
            <a:ext cx="8267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таком случае говорят, что ток опережает по фазе заряд на π/2; или сдвиг фаз между током и зарядом равен π/2; или разность фаз между током и зарядом равна π/2. </a:t>
            </a:r>
          </a:p>
        </p:txBody>
      </p:sp>
    </p:spTree>
    <p:extLst>
      <p:ext uri="{BB962C8B-B14F-4D97-AF65-F5344CB8AC3E}">
        <p14:creationId xmlns:p14="http://schemas.microsoft.com/office/powerpoint/2010/main" val="29714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9073008" cy="3096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реальности катушка обладает некоторым сопротивлением. Поэтому колебания в реальном колебательном контуре будут </a:t>
            </a:r>
            <a:r>
              <a:rPr lang="ru-RU" i="1" dirty="0">
                <a:solidFill>
                  <a:srgbClr val="C00000"/>
                </a:solidFill>
              </a:rPr>
              <a:t>затухающими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</a:t>
            </a:r>
            <a:r>
              <a:rPr lang="ru-RU" dirty="0"/>
              <a:t>, спустя одно полное колебание заряд на </a:t>
            </a:r>
            <a:r>
              <a:rPr lang="ru-RU" dirty="0" smtClean="0"/>
              <a:t>конденсаторе </a:t>
            </a:r>
            <a:r>
              <a:rPr lang="ru-RU" dirty="0"/>
              <a:t>окажется меньше исходного значения. Со временем колебания и вовсе исчезнут: вся энергия, запасённая изначально в контуре, выделится в виде тепла на сопротивлении катушки и соединительных проводов. </a:t>
            </a:r>
            <a:endParaRPr lang="ru-RU" dirty="0" smtClean="0"/>
          </a:p>
        </p:txBody>
      </p:sp>
      <p:pic>
        <p:nvPicPr>
          <p:cNvPr id="14338" name="Picture 2" descr="http://instalator.ru/images/stories/azbook/kont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5115"/>
            <a:ext cx="3744416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467" y="2985186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/>
              <a:t>Точно так же будут затухающими колебания реального пружинного маятника: вся энергия маятника постепенно превратится в тепло из-за неизбежного наличия трения.</a:t>
            </a:r>
          </a:p>
        </p:txBody>
      </p:sp>
    </p:spTree>
    <p:extLst>
      <p:ext uri="{BB962C8B-B14F-4D97-AF65-F5344CB8AC3E}">
        <p14:creationId xmlns:p14="http://schemas.microsoft.com/office/powerpoint/2010/main" val="19620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66"/>
            <a:ext cx="8856984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Вынужденные электромагнитные колебания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7"/>
            <a:ext cx="878497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rgbClr val="7030A0"/>
                </a:solidFill>
                <a:latin typeface="Georgia" pitchFamily="18" charset="0"/>
              </a:rPr>
              <a:t>Вынужденные </a:t>
            </a:r>
            <a:r>
              <a:rPr lang="ru-RU" sz="2400" u="sng" dirty="0">
                <a:solidFill>
                  <a:srgbClr val="7030A0"/>
                </a:solidFill>
                <a:latin typeface="Georgia" pitchFamily="18" charset="0"/>
              </a:rPr>
              <a:t>колебания </a:t>
            </a:r>
            <a:r>
              <a:rPr lang="ru-RU" sz="2400" dirty="0">
                <a:latin typeface="Georgia" pitchFamily="18" charset="0"/>
              </a:rPr>
              <a:t>возникают в системе под действием периодической вынуждающей силы. 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itchFamily="18" charset="0"/>
              </a:rPr>
              <a:t>Частота </a:t>
            </a:r>
            <a:r>
              <a:rPr lang="ru-RU" sz="2400" dirty="0">
                <a:latin typeface="Georgia" pitchFamily="18" charset="0"/>
              </a:rPr>
              <a:t>вынужденных колебаний совпадает с частотой вынуждающей силы.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024336" cy="23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204864"/>
                <a:ext cx="5760640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Вынужденные электромагнитные колебания будут совершаться в контуре, подключённом </a:t>
                </a:r>
                <a:r>
                  <a:rPr lang="ru-RU" sz="2400" dirty="0">
                    <a:latin typeface="Georgia" pitchFamily="18" charset="0"/>
                  </a:rPr>
                  <a:t>к источнику синусоидального </a:t>
                </a:r>
                <a:r>
                  <a:rPr lang="ru-RU" sz="2400" dirty="0" smtClean="0">
                    <a:latin typeface="Georgia" pitchFamily="18" charset="0"/>
                  </a:rPr>
                  <a:t>напряжения. </a:t>
                </a:r>
              </a:p>
              <a:p>
                <a:r>
                  <a:rPr lang="ru-RU" sz="2400" dirty="0"/>
                  <a:t>Если напряжение источника меняется по закону:</a:t>
                </a:r>
                <a:endParaRPr lang="en-US" sz="2400" i="1" dirty="0" smtClean="0">
                  <a:latin typeface="Georgia" pitchFamily="18" charset="0"/>
                </a:endParaRPr>
              </a:p>
              <a:p>
                <a:r>
                  <a:rPr lang="en-US" sz="4000" b="1" i="1" dirty="0" smtClean="0">
                    <a:solidFill>
                      <a:srgbClr val="7030A0"/>
                    </a:solidFill>
                    <a:latin typeface="Georgia" pitchFamily="18" charset="0"/>
                  </a:rPr>
                  <a:t>u </a:t>
                </a:r>
                <a:r>
                  <a:rPr lang="en-US" sz="4000" b="1" i="1" dirty="0">
                    <a:solidFill>
                      <a:srgbClr val="7030A0"/>
                    </a:solidFill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Georgia" pitchFamily="18" charset="0"/>
                          </a:rPr>
                          <m:t>U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l-GR" sz="4000" b="1" i="1" dirty="0">
                    <a:solidFill>
                      <a:srgbClr val="7030A0"/>
                    </a:solidFill>
                    <a:latin typeface="Georgia" pitchFamily="18" charset="0"/>
                  </a:rPr>
                  <a:t> </a:t>
                </a:r>
                <a:r>
                  <a:rPr lang="en-US" sz="4000" b="1" i="1" dirty="0">
                    <a:solidFill>
                      <a:srgbClr val="7030A0"/>
                    </a:solidFill>
                    <a:latin typeface="Georgia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4000" b="1" i="1" dirty="0">
                        <a:solidFill>
                          <a:srgbClr val="7030A0"/>
                        </a:solidFill>
                        <a:latin typeface="Georgia" pitchFamily="18" charset="0"/>
                      </a:rPr>
                      <m:t>ω</m:t>
                    </m:r>
                  </m:oMath>
                </a14:m>
                <a:r>
                  <a:rPr lang="en-US" sz="4000" b="1" i="1" dirty="0">
                    <a:solidFill>
                      <a:srgbClr val="7030A0"/>
                    </a:solidFill>
                    <a:latin typeface="Georgia" pitchFamily="18" charset="0"/>
                  </a:rPr>
                  <a:t> </a:t>
                </a:r>
                <a:r>
                  <a:rPr lang="en-US" sz="4000" b="1" i="1" dirty="0" smtClean="0">
                    <a:solidFill>
                      <a:srgbClr val="7030A0"/>
                    </a:solidFill>
                    <a:latin typeface="Georgia" pitchFamily="18" charset="0"/>
                  </a:rPr>
                  <a:t>t</a:t>
                </a:r>
                <a:endParaRPr lang="en-US" sz="4000" b="1" i="1" dirty="0">
                  <a:solidFill>
                    <a:srgbClr val="7030A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04864"/>
                <a:ext cx="5760640" cy="2923877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670" b="-8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5128741"/>
                <a:ext cx="8280920" cy="1012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Georgia" pitchFamily="18" charset="0"/>
                  </a:rPr>
                  <a:t>то в контуре происходят колебания заряда и тока с циклической частотой </a:t>
                </a:r>
                <a:r>
                  <a:rPr lang="ru-RU" sz="2400" i="1" dirty="0">
                    <a:latin typeface="Georgia" pitchFamily="18" charset="0"/>
                  </a:rPr>
                  <a:t>ω</a:t>
                </a:r>
                <a:r>
                  <a:rPr lang="ru-RU" sz="2400" dirty="0">
                    <a:latin typeface="Georgia" pitchFamily="18" charset="0"/>
                  </a:rPr>
                  <a:t> </a:t>
                </a:r>
                <a:r>
                  <a:rPr lang="ru-RU" sz="2400" dirty="0" smtClean="0">
                    <a:latin typeface="Georgia" pitchFamily="18" charset="0"/>
                  </a:rPr>
                  <a:t>и </a:t>
                </a:r>
                <a:r>
                  <a:rPr lang="ru-RU" sz="2400" dirty="0">
                    <a:latin typeface="Georgia" pitchFamily="18" charset="0"/>
                  </a:rPr>
                  <a:t>с </a:t>
                </a:r>
                <a:r>
                  <a:rPr lang="ru-RU" sz="2400" dirty="0" smtClean="0">
                    <a:latin typeface="Georgia" pitchFamily="18" charset="0"/>
                  </a:rPr>
                  <a:t>периодом </a:t>
                </a:r>
                <a:r>
                  <a:rPr lang="ru-RU" sz="2400" b="1" i="1" dirty="0" smtClean="0">
                    <a:solidFill>
                      <a:srgbClr val="7030A0"/>
                    </a:solidFill>
                    <a:latin typeface="Georgia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>
                            <a:solidFill>
                              <a:srgbClr val="7030A0"/>
                            </a:solidFill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b="1" i="1" dirty="0">
                            <a:solidFill>
                              <a:srgbClr val="7030A0"/>
                            </a:solidFill>
                            <a:latin typeface="Georgia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>
                            <a:solidFill>
                              <a:srgbClr val="7030A0"/>
                            </a:solidFill>
                            <a:latin typeface="Georgia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7030A0"/>
                    </a:solidFill>
                    <a:latin typeface="Georg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28741"/>
                <a:ext cx="8280920" cy="1012457"/>
              </a:xfrm>
              <a:prstGeom prst="rect">
                <a:avLst/>
              </a:prstGeom>
              <a:blipFill rotWithShape="1">
                <a:blip r:embed="rId4"/>
                <a:stretch>
                  <a:fillRect l="-1104" t="-4819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5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928992" cy="2088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Амплитуда вынужденных колебаний заряда и тока зависит от частоты </a:t>
                </a:r>
                <a:r>
                  <a:rPr lang="ru-RU" i="1" dirty="0">
                    <a:solidFill>
                      <a:schemeClr val="accent2">
                        <a:lumMod val="50000"/>
                      </a:schemeClr>
                    </a:solidFill>
                  </a:rPr>
                  <a:t>ω</a:t>
                </a:r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: амплитуда тем больше, чем ближе </a:t>
                </a:r>
                <a:r>
                  <a:rPr lang="ru-RU" i="1" dirty="0">
                    <a:solidFill>
                      <a:schemeClr val="accent2">
                        <a:lumMod val="50000"/>
                      </a:schemeClr>
                    </a:solidFill>
                  </a:rPr>
                  <a:t>ω</a:t>
                </a:r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 к собственной частоте контура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  <m:t>ω</m:t>
                        </m:r>
                      </m:e>
                      <m:sub>
                        <m:r>
                          <a:rPr lang="ru-RU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. </a:t>
                </a:r>
                <a:endParaRPr lang="ru-R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928992" cy="2088232"/>
              </a:xfrm>
              <a:blipFill rotWithShape="1">
                <a:blip r:embed="rId2"/>
                <a:stretch>
                  <a:fillRect l="-1776" t="-4082" b="-69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2348880"/>
                <a:ext cx="842493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solidFill>
                      <a:schemeClr val="accent2">
                        <a:lumMod val="50000"/>
                      </a:schemeClr>
                    </a:solidFill>
                  </a:rPr>
                  <a:t>При</a:t>
                </a:r>
                <a:r>
                  <a:rPr lang="ru-RU" sz="3200" i="1" dirty="0">
                    <a:solidFill>
                      <a:schemeClr val="accent2">
                        <a:lumMod val="50000"/>
                      </a:schemeClr>
                    </a:solidFill>
                  </a:rPr>
                  <a:t> ω </a:t>
                </a:r>
                <a:r>
                  <a:rPr lang="ru-RU" sz="3200" dirty="0">
                    <a:solidFill>
                      <a:schemeClr val="accent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  <m:t>ω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наступает</a:t>
                </a:r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ru-RU" sz="3200" b="1" i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резонанс</a:t>
                </a:r>
                <a:r>
                  <a:rPr lang="ru-RU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ru-RU" sz="3200" dirty="0">
                    <a:solidFill>
                      <a:schemeClr val="accent2">
                        <a:lumMod val="50000"/>
                      </a:schemeClr>
                    </a:solidFill>
                  </a:rPr>
                  <a:t>— резкое возрастание амплитуды колебаний. 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842493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809" t="-8475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9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50" y="989438"/>
            <a:ext cx="4886256" cy="308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023" y="556941"/>
            <a:ext cx="4282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Зарядим конденсатор, подключим к нему катушку и замкнём цепь. </a:t>
            </a:r>
            <a:endParaRPr lang="ru-RU" sz="2400" dirty="0" smtClean="0"/>
          </a:p>
          <a:p>
            <a:r>
              <a:rPr lang="ru-RU" sz="2400" dirty="0" smtClean="0"/>
              <a:t>Начнут </a:t>
            </a:r>
            <a:r>
              <a:rPr lang="ru-RU" sz="2400" dirty="0"/>
              <a:t>происходить свободные электромагнитные колебания — периодические изменения заряда на конденсаторе и тока в катушке.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255" y="4115984"/>
                <a:ext cx="9050951" cy="241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C00000"/>
                    </a:solidFill>
                  </a:rPr>
                  <a:t>Свободными </a:t>
                </a:r>
                <a:r>
                  <a:rPr lang="ru-RU" sz="2800" i="1" dirty="0">
                    <a:solidFill>
                      <a:srgbClr val="C00000"/>
                    </a:solidFill>
                  </a:rPr>
                  <a:t>эти колебания называются потому, что они совершаются без какого-либо внешнего воздействия — только за счёт энергии, запасённой в контуре. </a:t>
                </a:r>
                <a:endParaRPr lang="ru-RU" sz="2800" i="1" dirty="0" smtClean="0">
                  <a:solidFill>
                    <a:srgbClr val="C00000"/>
                  </a:solidFill>
                </a:endParaRPr>
              </a:p>
              <a:p>
                <a:r>
                  <a:rPr lang="en-US" sz="3200" dirty="0" smtClean="0"/>
                  <a:t>T </a:t>
                </a:r>
                <a:r>
                  <a:rPr lang="en-US" sz="2400" dirty="0" smtClean="0"/>
                  <a:t>– </a:t>
                </a:r>
                <a:r>
                  <a:rPr lang="ru-RU" sz="2400" dirty="0" smtClean="0"/>
                  <a:t>период колебаний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</a:rPr>
                          <m:t>катушки</m:t>
                        </m:r>
                      </m:sub>
                    </m:sSub>
                  </m:oMath>
                </a14:m>
                <a:r>
                  <a:rPr lang="ru-RU" sz="3200" dirty="0" smtClean="0"/>
                  <a:t>= 0</a:t>
                </a:r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5" y="4115984"/>
                <a:ext cx="9050951" cy="2415148"/>
              </a:xfrm>
              <a:prstGeom prst="rect">
                <a:avLst/>
              </a:prstGeom>
              <a:blipFill rotWithShape="1">
                <a:blip r:embed="rId3"/>
                <a:stretch>
                  <a:fillRect l="-1751" t="-2525" r="-1616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15110" y="836712"/>
            <a:ext cx="76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L</a:t>
            </a:r>
            <a:endParaRPr lang="ru-RU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87195" y="25605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C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016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Электромагнитные колебания</a:t>
            </a:r>
            <a:endParaRPr lang="ru-RU" dirty="0"/>
          </a:p>
        </p:txBody>
      </p:sp>
      <p:pic>
        <p:nvPicPr>
          <p:cNvPr id="1026" name="Picture 2" descr="http://www.sxemotehnika.ru/images/stories/cepi-peremennogo-toka/resonans/rezonans-tis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8271"/>
            <a:ext cx="5832648" cy="47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2697"/>
                <a:ext cx="5112568" cy="16561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/>
                  <a:t>Начальный момент</a:t>
                </a:r>
                <a:r>
                  <a:rPr lang="ru-RU" sz="2400" dirty="0"/>
                  <a:t>: </a:t>
                </a:r>
                <a:r>
                  <a:rPr lang="ru-RU" sz="2400" b="1" i="1" dirty="0"/>
                  <a:t>t = 0. </a:t>
                </a:r>
                <a:endParaRPr lang="en-US" sz="2400" b="1" i="1" dirty="0"/>
              </a:p>
              <a:p>
                <a:pPr marL="0" indent="0">
                  <a:buNone/>
                </a:pPr>
                <a:r>
                  <a:rPr lang="ru-RU" sz="2400" dirty="0" smtClean="0"/>
                  <a:t>Заряд </a:t>
                </a:r>
                <a:r>
                  <a:rPr lang="ru-RU" sz="2400" dirty="0"/>
                  <a:t>конденсатора 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b="1" i="1" dirty="0"/>
                          <m:t>q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ток через катушку </a:t>
                </a:r>
                <a:r>
                  <a:rPr lang="ru-RU" sz="2400" dirty="0" smtClean="0"/>
                  <a:t>отсутствует </a:t>
                </a:r>
                <a:r>
                  <a:rPr lang="en-US" sz="2400" b="1" i="1" dirty="0" smtClean="0"/>
                  <a:t>i </a:t>
                </a:r>
                <a:r>
                  <a:rPr lang="en-US" sz="2400" dirty="0" smtClean="0"/>
                  <a:t>=0</a:t>
                </a:r>
                <a:r>
                  <a:rPr lang="ru-RU" sz="2400" dirty="0" smtClean="0"/>
                  <a:t>. 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2697"/>
                <a:ext cx="5112568" cy="1656183"/>
              </a:xfrm>
              <a:blipFill rotWithShape="1">
                <a:blip r:embed="rId2"/>
                <a:stretch>
                  <a:fillRect l="-1788" t="-2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620688"/>
            <a:ext cx="33878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6694"/>
            <a:ext cx="38744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8" y="4077072"/>
            <a:ext cx="5210304" cy="15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6814" y="2132856"/>
                <a:ext cx="502325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Аналогия. </a:t>
                </a:r>
                <a:endParaRPr lang="en-US" sz="2400" b="1" dirty="0" smtClean="0"/>
              </a:p>
              <a:p>
                <a:r>
                  <a:rPr lang="ru-RU" sz="2400" dirty="0" smtClean="0"/>
                  <a:t>Маятник </a:t>
                </a:r>
                <a:r>
                  <a:rPr lang="ru-RU" sz="2400" dirty="0"/>
                  <a:t>оттянут вправо на величину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1" dirty="0" smtClean="0"/>
                          <m:t>x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ru-RU" sz="2400" dirty="0"/>
                  <a:t> и в начальный момент отпущен.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 dirty="0" smtClean="0">
                            <a:latin typeface="Cambria Math"/>
                          </a:rPr>
                          <m:t>𝝊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i="1" dirty="0" smtClean="0"/>
                  <a:t>=0</a:t>
                </a:r>
                <a:endParaRPr lang="ru-RU" sz="2400" b="1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4" y="2132856"/>
                <a:ext cx="5023257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820" t="-3113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4729" y="404664"/>
                <a:ext cx="3976014" cy="28083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Первая четверть периода: 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ru-RU" sz="2400" b="1" i="1" dirty="0" smtClean="0"/>
                  <a:t>0 </a:t>
                </a:r>
                <a:r>
                  <a:rPr lang="ru-RU" sz="2400" b="1" i="1" dirty="0"/>
                  <a:t>&lt; t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/>
                          <m:t>4</m:t>
                        </m:r>
                      </m:den>
                    </m:f>
                  </m:oMath>
                </a14:m>
                <a:r>
                  <a:rPr lang="ru-RU" sz="2400" b="1" i="1" dirty="0"/>
                  <a:t> </a:t>
                </a:r>
                <a:endParaRPr lang="en-US" sz="2400" b="1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Конденсатор </a:t>
                </a:r>
                <a:r>
                  <a:rPr lang="ru-RU" sz="2400" dirty="0"/>
                  <a:t>разряжается, его заряд </a:t>
                </a:r>
                <a:r>
                  <a:rPr lang="ru-RU" sz="2400" b="1" i="1" dirty="0" smtClean="0"/>
                  <a:t>q</a:t>
                </a:r>
                <a:r>
                  <a:rPr lang="en-US" sz="2400" b="1" i="1" dirty="0" smtClean="0"/>
                  <a:t> </a:t>
                </a:r>
                <a:r>
                  <a:rPr lang="ru-RU" sz="2400" dirty="0" smtClean="0"/>
                  <a:t>уменьшается. </a:t>
                </a:r>
                <a:r>
                  <a:rPr lang="ru-RU" sz="2400" dirty="0"/>
                  <a:t>Ток</a:t>
                </a:r>
                <a:r>
                  <a:rPr lang="ru-RU" sz="2400" b="1" i="1" dirty="0"/>
                  <a:t> </a:t>
                </a:r>
                <a:r>
                  <a:rPr lang="en-US" sz="2400" b="1" i="1" dirty="0" smtClean="0"/>
                  <a:t>i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через катушку </a:t>
                </a:r>
                <a:r>
                  <a:rPr lang="ru-RU" sz="2400" dirty="0" smtClean="0"/>
                  <a:t>нарастает </a:t>
                </a:r>
                <a:r>
                  <a:rPr lang="en-US" sz="2400" dirty="0" smtClean="0"/>
                  <a:t>(</a:t>
                </a:r>
                <a:r>
                  <a:rPr lang="ru-RU" sz="2400" dirty="0" smtClean="0"/>
                  <a:t>постепенно вследствие самоиндукции</a:t>
                </a:r>
                <a:r>
                  <a:rPr lang="en-US" sz="2400" dirty="0" smtClean="0"/>
                  <a:t>)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9" y="404664"/>
                <a:ext cx="3976014" cy="2808311"/>
              </a:xfrm>
              <a:blipFill rotWithShape="1">
                <a:blip r:embed="rId2"/>
                <a:stretch>
                  <a:fillRect l="-2454" t="-3037" b="-3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8" y="4077072"/>
            <a:ext cx="5210304" cy="15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3936" y="430666"/>
            <a:ext cx="5023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Аналогия: </a:t>
            </a:r>
            <a:endParaRPr lang="en-US" sz="2400" b="1" dirty="0" smtClean="0"/>
          </a:p>
          <a:p>
            <a:r>
              <a:rPr lang="ru-RU" sz="2400" dirty="0"/>
              <a:t>Маятник движется влево к положению равновесия; </a:t>
            </a:r>
            <a:endParaRPr lang="en-US" sz="2400" dirty="0" smtClean="0"/>
          </a:p>
          <a:p>
            <a:r>
              <a:rPr lang="ru-RU" sz="2400" dirty="0" smtClean="0"/>
              <a:t>скорость </a:t>
            </a:r>
            <a:r>
              <a:rPr lang="el-GR" sz="2400" b="1" i="1" dirty="0" smtClean="0"/>
              <a:t>υ</a:t>
            </a:r>
            <a:r>
              <a:rPr lang="ru-RU" sz="2400" dirty="0" smtClean="0"/>
              <a:t> </a:t>
            </a:r>
            <a:r>
              <a:rPr lang="ru-RU" sz="2400" dirty="0"/>
              <a:t>маятника </a:t>
            </a:r>
            <a:r>
              <a:rPr lang="ru-RU" sz="2400" dirty="0" smtClean="0"/>
              <a:t>постепенно </a:t>
            </a:r>
            <a:r>
              <a:rPr lang="ru-RU" sz="2400" dirty="0"/>
              <a:t>увеличивается. </a:t>
            </a:r>
            <a:endParaRPr lang="en-US" sz="2400" dirty="0" smtClean="0"/>
          </a:p>
          <a:p>
            <a:r>
              <a:rPr lang="ru-RU" sz="2400" dirty="0" smtClean="0"/>
              <a:t>Деформация </a:t>
            </a:r>
            <a:r>
              <a:rPr lang="ru-RU" sz="2400" dirty="0"/>
              <a:t>пружины </a:t>
            </a:r>
            <a:r>
              <a:rPr lang="ru-RU" sz="2400" b="1" i="1" dirty="0"/>
              <a:t>x</a:t>
            </a:r>
            <a:r>
              <a:rPr lang="ru-RU" sz="2400" dirty="0"/>
              <a:t> (она же — координата маятника) уменьшается.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38562"/>
            <a:ext cx="2963365" cy="225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88" y="3848411"/>
            <a:ext cx="428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4218" y="3525245"/>
            <a:ext cx="5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2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4729" y="404664"/>
                <a:ext cx="3976014" cy="28083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/>
                  <a:t>Конец первой четверти: </a:t>
                </a:r>
              </a:p>
              <a:p>
                <a:pPr marL="0" indent="0">
                  <a:buNone/>
                </a:pPr>
                <a:r>
                  <a:rPr lang="ru-RU" sz="2400" b="1" i="1" dirty="0" smtClean="0"/>
                  <a:t>t </a:t>
                </a:r>
                <a:r>
                  <a:rPr lang="ru-RU" sz="24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/>
                          <m:t>4</m:t>
                        </m:r>
                      </m:den>
                    </m:f>
                  </m:oMath>
                </a14:m>
                <a:endParaRPr lang="ru-RU" sz="2400" b="1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Конденсатор </a:t>
                </a:r>
                <a:r>
                  <a:rPr lang="ru-RU" sz="2400" dirty="0"/>
                  <a:t>полностью </a:t>
                </a:r>
                <a:r>
                  <a:rPr lang="ru-RU" sz="2400" dirty="0" smtClean="0"/>
                  <a:t>разрядился</a:t>
                </a:r>
                <a:r>
                  <a:rPr lang="en-US" sz="2400" dirty="0" smtClean="0"/>
                  <a:t>   </a:t>
                </a:r>
                <a:r>
                  <a:rPr lang="en-US" sz="2400" b="1" i="1" dirty="0" smtClean="0"/>
                  <a:t>q</a:t>
                </a:r>
                <a:r>
                  <a:rPr lang="en-US" sz="2400" dirty="0" smtClean="0"/>
                  <a:t> </a:t>
                </a:r>
                <a:r>
                  <a:rPr lang="ru-RU" sz="2400" dirty="0"/>
                  <a:t>=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0</a:t>
                </a:r>
                <a:r>
                  <a:rPr lang="ru-RU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Сила </a:t>
                </a:r>
                <a:r>
                  <a:rPr lang="ru-RU" sz="2400" dirty="0"/>
                  <a:t>тока достигла максимального </a:t>
                </a:r>
                <a:r>
                  <a:rPr lang="ru-RU" sz="2400" dirty="0" smtClean="0"/>
                  <a:t>значения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9" y="404664"/>
                <a:ext cx="3976014" cy="2808311"/>
              </a:xfrm>
              <a:blipFill rotWithShape="1">
                <a:blip r:embed="rId2"/>
                <a:stretch>
                  <a:fillRect l="-2454" t="-1735" b="-3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83936" y="430666"/>
                <a:ext cx="502325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Аналогия: </a:t>
                </a:r>
                <a:endParaRPr lang="en-US" sz="2400" b="1" dirty="0" smtClean="0"/>
              </a:p>
              <a:p>
                <a:r>
                  <a:rPr lang="ru-RU" sz="2400" dirty="0"/>
                  <a:t>Маятник проходит положение равновесия. </a:t>
                </a:r>
                <a:endParaRPr lang="en-US" sz="2400" dirty="0" smtClean="0"/>
              </a:p>
              <a:p>
                <a:r>
                  <a:rPr lang="ru-RU" sz="2400" dirty="0" smtClean="0"/>
                  <a:t>Его </a:t>
                </a:r>
                <a:r>
                  <a:rPr lang="ru-RU" sz="2400" dirty="0"/>
                  <a:t>скорость достигает максимального </a:t>
                </a:r>
                <a:r>
                  <a:rPr lang="ru-RU" sz="2400" dirty="0" smtClean="0"/>
                  <a:t>значения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400" dirty="0" smtClean="0"/>
                  <a:t>. </a:t>
                </a:r>
                <a:r>
                  <a:rPr lang="ru-RU" sz="2400" dirty="0"/>
                  <a:t>Деформация пружины равна </a:t>
                </a:r>
                <a:r>
                  <a:rPr lang="ru-RU" sz="2400" dirty="0" smtClean="0"/>
                  <a:t>нулю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ru-RU" sz="2400" dirty="0" smtClean="0"/>
                  <a:t>. 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36" y="430666"/>
                <a:ext cx="5023257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942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0462"/>
            <a:ext cx="2791313" cy="222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0462"/>
            <a:ext cx="4605982" cy="19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436096" y="4149080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76395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4218" y="3525245"/>
                <a:ext cx="560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sz="3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18" y="3525245"/>
                <a:ext cx="560324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5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9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430665"/>
                <a:ext cx="4104456" cy="374706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Вторая четверть</a:t>
                </a:r>
                <a:r>
                  <a:rPr lang="ru-RU" sz="2400" dirty="0"/>
                  <a:t>: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6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600" b="1" i="1" dirty="0"/>
                          <m:t>4</m:t>
                        </m:r>
                      </m:den>
                    </m:f>
                  </m:oMath>
                </a14:m>
                <a:r>
                  <a:rPr lang="ru-RU" sz="2600" b="1" i="1" dirty="0" smtClean="0"/>
                  <a:t> </a:t>
                </a:r>
                <a:r>
                  <a:rPr lang="ru-RU" sz="2600" b="1" i="1" dirty="0"/>
                  <a:t>&lt; t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600" b="1" i="1" dirty="0"/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600" b="1" i="1" dirty="0" smtClean="0"/>
                          <m:t>2</m:t>
                        </m:r>
                      </m:den>
                    </m:f>
                    <m:r>
                      <a:rPr lang="ru-RU" sz="26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sz="2600" i="1" dirty="0" smtClean="0"/>
                  <a:t> </a:t>
                </a:r>
                <a:endParaRPr lang="en-US" sz="2600" i="1" dirty="0" smtClean="0"/>
              </a:p>
              <a:p>
                <a:pPr marL="0" indent="0">
                  <a:buNone/>
                </a:pPr>
                <a:r>
                  <a:rPr lang="ru-RU" sz="2600" dirty="0" smtClean="0"/>
                  <a:t>Конденсатор </a:t>
                </a:r>
                <a:r>
                  <a:rPr lang="ru-RU" sz="2600" dirty="0"/>
                  <a:t>перезаряжается — на его обкладках появляется заряд противоположного знака по сравнению с тем, что был </a:t>
                </a:r>
                <a:r>
                  <a:rPr lang="ru-RU" sz="2600" dirty="0" smtClean="0"/>
                  <a:t>вначале</a:t>
                </a:r>
                <a:r>
                  <a:rPr lang="en-US" sz="26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2600" dirty="0" smtClean="0"/>
                  <a:t>Ток уменьшается.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430665"/>
                <a:ext cx="4104456" cy="3747069"/>
              </a:xfrm>
              <a:blipFill rotWithShape="1">
                <a:blip r:embed="rId2"/>
                <a:stretch>
                  <a:fillRect l="-2377" t="-1792" r="-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2706" y="25121"/>
            <a:ext cx="4762872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Электромагнитные колебания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3936" y="430666"/>
            <a:ext cx="5023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Аналогия: </a:t>
            </a:r>
            <a:endParaRPr lang="en-US" sz="2400" b="1" dirty="0" smtClean="0"/>
          </a:p>
          <a:p>
            <a:r>
              <a:rPr lang="ru-RU" sz="2400" dirty="0"/>
              <a:t>Маятник продолжает двигаться влево — от положения равновесия к правой </a:t>
            </a:r>
            <a:r>
              <a:rPr lang="ru-RU" sz="2400" dirty="0" smtClean="0"/>
              <a:t>крайней </a:t>
            </a:r>
            <a:r>
              <a:rPr lang="ru-RU" sz="2400" dirty="0"/>
              <a:t>точке. </a:t>
            </a:r>
            <a:endParaRPr lang="ru-RU" sz="2400" dirty="0" smtClean="0"/>
          </a:p>
          <a:p>
            <a:r>
              <a:rPr lang="ru-RU" sz="2400" dirty="0" smtClean="0"/>
              <a:t>Скорость </a:t>
            </a:r>
            <a:r>
              <a:rPr lang="ru-RU" sz="2400" dirty="0"/>
              <a:t>его постепенно убывает, деформация пружины увеличивается.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069710"/>
            <a:ext cx="3017671" cy="24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79" y="4177735"/>
            <a:ext cx="4032448" cy="22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60787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0105" y="3854569"/>
            <a:ext cx="5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395423" y="4069710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1722</Words>
  <Application>Microsoft Office PowerPoint</Application>
  <PresentationFormat>Экран (4:3)</PresentationFormat>
  <Paragraphs>167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Электромагнитные колебания</vt:lpstr>
      <vt:lpstr>Презентация PowerPoint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Электромагнитные колебания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Энергетические превращения в колебательном контуре</vt:lpstr>
      <vt:lpstr>Презентация PowerPoint</vt:lpstr>
      <vt:lpstr>Презентация PowerPoint</vt:lpstr>
      <vt:lpstr>Гармонические колебания в контуре </vt:lpstr>
      <vt:lpstr>Гармонические колебания в контуре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Вынужденные электромагнитные колебания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Электромагнитные колебания</dc:title>
  <dc:creator>Mama</dc:creator>
  <cp:lastModifiedBy>112</cp:lastModifiedBy>
  <cp:revision>154</cp:revision>
  <dcterms:created xsi:type="dcterms:W3CDTF">2015-10-04T12:08:52Z</dcterms:created>
  <dcterms:modified xsi:type="dcterms:W3CDTF">2022-02-21T06:52:41Z</dcterms:modified>
</cp:coreProperties>
</file>